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85" r:id="rId3"/>
    <p:sldId id="270" r:id="rId4"/>
    <p:sldId id="261" r:id="rId5"/>
    <p:sldId id="298" r:id="rId6"/>
    <p:sldId id="295" r:id="rId7"/>
    <p:sldId id="269" r:id="rId8"/>
    <p:sldId id="268" r:id="rId9"/>
    <p:sldId id="267" r:id="rId10"/>
    <p:sldId id="266" r:id="rId11"/>
    <p:sldId id="265" r:id="rId12"/>
    <p:sldId id="263" r:id="rId13"/>
    <p:sldId id="300" r:id="rId14"/>
    <p:sldId id="302" r:id="rId15"/>
    <p:sldId id="296" r:id="rId16"/>
    <p:sldId id="299" r:id="rId17"/>
    <p:sldId id="289" r:id="rId18"/>
    <p:sldId id="292" r:id="rId19"/>
    <p:sldId id="303" r:id="rId20"/>
    <p:sldId id="297" r:id="rId21"/>
    <p:sldId id="301" r:id="rId22"/>
    <p:sldId id="290" r:id="rId23"/>
    <p:sldId id="282" r:id="rId24"/>
    <p:sldId id="293" r:id="rId25"/>
    <p:sldId id="294" r:id="rId26"/>
    <p:sldId id="258" r:id="rId27"/>
    <p:sldId id="28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3300"/>
    <a:srgbClr val="003300"/>
    <a:srgbClr val="666633"/>
    <a:srgbClr val="99CCFF"/>
    <a:srgbClr val="669900"/>
    <a:srgbClr val="008080"/>
    <a:srgbClr val="C1BD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483" autoAdjust="0"/>
  </p:normalViewPr>
  <p:slideViewPr>
    <p:cSldViewPr>
      <p:cViewPr>
        <p:scale>
          <a:sx n="84" d="100"/>
          <a:sy n="84" d="100"/>
        </p:scale>
        <p:origin x="732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C1F63-E294-4E1C-8A22-4E00D06C65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3F62-9528-478B-A76B-09AD5C818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08A0B-9A67-43F9-98C6-41D813182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E848B-129B-4B2B-B9E1-8E86AD83C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DD74-C3F0-4DA1-BA10-C5F12D6DD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3B51C-844C-4DAB-BC20-A496BED98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B44D8-9861-409F-AFB3-E03BF6FBD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403C-E204-408B-B14B-D36181C23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0FA2A-B86A-42F9-ACE3-ED07D64A6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A6191-29CF-4C53-86B4-087E50F04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04323-0C47-4883-815E-96306DD0C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7FAAA-F662-4375-8724-8EA8DD6BA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C74CA-CD16-4157-917D-D6834D7D0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3F62E-B765-4F9C-A864-E689423DA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B87E52B-F72F-4B8F-83F5-93355CFC9B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://img-fotki.yandex.ru/get/13/dmitrii-katulskii.0/0_6660_fbe4fe6d_X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фон 2 опк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7463"/>
            <a:ext cx="9144000" cy="6875463"/>
          </a:xfrm>
        </p:spPr>
      </p:pic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468313" y="1052513"/>
            <a:ext cx="83534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993300"/>
                </a:solidFill>
              </a:rPr>
              <a:t>«История трех сел и одного храма»</a:t>
            </a:r>
            <a:br>
              <a:rPr lang="ru-RU" sz="3200" b="1" i="1" dirty="0">
                <a:solidFill>
                  <a:srgbClr val="993300"/>
                </a:solidFill>
              </a:rPr>
            </a:br>
            <a:endParaRPr lang="ru-RU" sz="3200" b="1" i="1" dirty="0">
              <a:solidFill>
                <a:srgbClr val="993300"/>
              </a:solidFill>
            </a:endParaRPr>
          </a:p>
          <a:p>
            <a:r>
              <a:rPr lang="ru-RU" sz="2400" b="1" i="1" dirty="0">
                <a:solidFill>
                  <a:srgbClr val="993300"/>
                </a:solidFill>
              </a:rPr>
              <a:t>Исследовательский проект выполнили: </a:t>
            </a:r>
            <a:r>
              <a:rPr lang="ru-RU" sz="2400" b="1" i="1" dirty="0" smtClean="0">
                <a:solidFill>
                  <a:srgbClr val="993300"/>
                </a:solidFill>
              </a:rPr>
              <a:t>воспитанники </a:t>
            </a:r>
            <a:r>
              <a:rPr lang="ru-RU" sz="2400" b="1" i="1" dirty="0">
                <a:solidFill>
                  <a:srgbClr val="993300"/>
                </a:solidFill>
              </a:rPr>
              <a:t>объединения Основы Православной </a:t>
            </a:r>
            <a:r>
              <a:rPr lang="ru-RU" sz="2400" b="1" i="1" dirty="0" smtClean="0">
                <a:solidFill>
                  <a:srgbClr val="993300"/>
                </a:solidFill>
              </a:rPr>
              <a:t>культуры МБУ ДО «Дом детского творчества» </a:t>
            </a:r>
            <a:r>
              <a:rPr lang="ru-RU" sz="2400" b="1" i="1" dirty="0">
                <a:solidFill>
                  <a:srgbClr val="993300"/>
                </a:solidFill>
              </a:rPr>
              <a:t/>
            </a:r>
            <a:br>
              <a:rPr lang="ru-RU" sz="2400" b="1" i="1" dirty="0">
                <a:solidFill>
                  <a:srgbClr val="993300"/>
                </a:solidFill>
              </a:rPr>
            </a:br>
            <a:r>
              <a:rPr lang="ru-RU" sz="2400" b="1" i="1" dirty="0">
                <a:solidFill>
                  <a:srgbClr val="993300"/>
                </a:solidFill>
              </a:rPr>
              <a:t>Руководитель: педагог дополнительного образования </a:t>
            </a:r>
            <a:r>
              <a:rPr lang="ru-RU" sz="2400" b="1" i="1" dirty="0" smtClean="0">
                <a:solidFill>
                  <a:srgbClr val="993300"/>
                </a:solidFill>
              </a:rPr>
              <a:t>МБУ </a:t>
            </a:r>
            <a:r>
              <a:rPr lang="ru-RU" sz="2400" b="1" i="1" dirty="0">
                <a:solidFill>
                  <a:srgbClr val="993300"/>
                </a:solidFill>
              </a:rPr>
              <a:t>ДО «Дом детского творчества» Клюкина Нина Анатольевна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0_3b7d4_96464cf4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-171450"/>
            <a:ext cx="9505950" cy="7200900"/>
          </a:xfrm>
        </p:spPr>
      </p:pic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5003800" y="4724400"/>
            <a:ext cx="3529013" cy="1223963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800000"/>
                </a:solidFill>
              </a:rPr>
              <a:t>Жители Тамбовской губернии</a:t>
            </a:r>
            <a:br>
              <a:rPr lang="ru-RU" sz="2000" smtClean="0">
                <a:solidFill>
                  <a:srgbClr val="800000"/>
                </a:solidFill>
              </a:rPr>
            </a:br>
            <a:endParaRPr lang="ru-RU" sz="2000" b="1" smtClean="0">
              <a:solidFill>
                <a:srgbClr val="800000"/>
              </a:solidFill>
            </a:endParaRPr>
          </a:p>
        </p:txBody>
      </p:sp>
      <p:pic>
        <p:nvPicPr>
          <p:cNvPr id="26627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0"/>
            <a:ext cx="4248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3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5876925"/>
            <a:ext cx="39592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 txBox="1">
            <a:spLocks noChangeArrowheads="1"/>
          </p:cNvSpPr>
          <p:nvPr/>
        </p:nvSpPr>
        <p:spPr bwMode="auto">
          <a:xfrm>
            <a:off x="468313" y="3429000"/>
            <a:ext cx="4032250" cy="5032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400" i="1">
              <a:solidFill>
                <a:srgbClr val="C1BD03"/>
              </a:solidFill>
            </a:endParaRPr>
          </a:p>
          <a:p>
            <a:pPr algn="ctr"/>
            <a:endParaRPr lang="ru-RU" sz="1400" i="1">
              <a:solidFill>
                <a:srgbClr val="C1BD03"/>
              </a:solidFill>
            </a:endParaRPr>
          </a:p>
        </p:txBody>
      </p:sp>
      <p:sp>
        <p:nvSpPr>
          <p:cNvPr id="26630" name="Rectangle 5"/>
          <p:cNvSpPr txBox="1">
            <a:spLocks noChangeArrowheads="1"/>
          </p:cNvSpPr>
          <p:nvPr/>
        </p:nvSpPr>
        <p:spPr bwMode="auto">
          <a:xfrm>
            <a:off x="539750" y="4724400"/>
            <a:ext cx="4032250" cy="5032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i="1">
              <a:solidFill>
                <a:srgbClr val="800000"/>
              </a:solidFill>
            </a:endParaRPr>
          </a:p>
          <a:p>
            <a:pPr algn="ctr"/>
            <a:r>
              <a:rPr lang="ru-RU" i="1">
                <a:solidFill>
                  <a:srgbClr val="800000"/>
                </a:solidFill>
              </a:rPr>
              <a:t>Сподвижники Антонова А.С.</a:t>
            </a:r>
          </a:p>
        </p:txBody>
      </p:sp>
      <p:pic>
        <p:nvPicPr>
          <p:cNvPr id="26631" name="Picture 12" descr="вез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948363"/>
            <a:ext cx="424815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3" descr="7256d00e95a740c607105ccaa01e8c6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981075"/>
            <a:ext cx="3810000" cy="3000375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  <p:pic>
        <p:nvPicPr>
          <p:cNvPr id="26633" name="Picture 14" descr="2388805645_60a49853d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981075"/>
            <a:ext cx="4032250" cy="2992438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  <p:pic>
        <p:nvPicPr>
          <p:cNvPr id="26634" name="Picture 12" descr="везел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4663" y="0"/>
            <a:ext cx="424815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_3b7d4_96464cf4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5148263" y="1484313"/>
            <a:ext cx="3203575" cy="3097212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Настоятель Казанского храма иерей Пискарев Анатолий Петрович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2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2" descr="Пискарев Анатолий Петрови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620713"/>
            <a:ext cx="3984625" cy="5832475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  <p:pic>
        <p:nvPicPr>
          <p:cNvPr id="27654" name="Picture 12" descr="вез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0_3b7d4_96464cf4_X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-171450"/>
            <a:ext cx="9686925" cy="7200900"/>
          </a:xfrm>
        </p:spPr>
      </p:pic>
      <p:sp>
        <p:nvSpPr>
          <p:cNvPr id="28674" name="Rectangle 3"/>
          <p:cNvSpPr txBox="1">
            <a:spLocks noChangeArrowheads="1"/>
          </p:cNvSpPr>
          <p:nvPr/>
        </p:nvSpPr>
        <p:spPr bwMode="auto">
          <a:xfrm>
            <a:off x="5076825" y="0"/>
            <a:ext cx="38576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400" i="1">
                <a:solidFill>
                  <a:srgbClr val="800000"/>
                </a:solidFill>
              </a:rPr>
              <a:t/>
            </a:r>
            <a:br>
              <a:rPr lang="ru-RU" sz="1400" i="1">
                <a:solidFill>
                  <a:srgbClr val="800000"/>
                </a:solidFill>
              </a:rPr>
            </a:br>
            <a:endParaRPr lang="ru-RU" sz="1400" i="1">
              <a:solidFill>
                <a:srgbClr val="800000"/>
              </a:solidFill>
            </a:endParaRPr>
          </a:p>
        </p:txBody>
      </p:sp>
      <p:pic>
        <p:nvPicPr>
          <p:cNvPr id="28675" name="Picture 11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0"/>
            <a:ext cx="42481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5661025"/>
            <a:ext cx="424815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3"/>
          <p:cNvSpPr txBox="1">
            <a:spLocks noChangeArrowheads="1"/>
          </p:cNvSpPr>
          <p:nvPr/>
        </p:nvSpPr>
        <p:spPr bwMode="auto">
          <a:xfrm>
            <a:off x="7667625" y="476250"/>
            <a:ext cx="11525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>
              <a:solidFill>
                <a:srgbClr val="800000"/>
              </a:solidFill>
            </a:endParaRPr>
          </a:p>
        </p:txBody>
      </p:sp>
      <p:sp>
        <p:nvSpPr>
          <p:cNvPr id="28678" name="Rectangle 3"/>
          <p:cNvSpPr txBox="1">
            <a:spLocks noChangeArrowheads="1"/>
          </p:cNvSpPr>
          <p:nvPr/>
        </p:nvSpPr>
        <p:spPr bwMode="auto">
          <a:xfrm>
            <a:off x="5003800" y="6021388"/>
            <a:ext cx="38893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>
                <a:solidFill>
                  <a:srgbClr val="800000"/>
                </a:solidFill>
              </a:rPr>
              <a:t>Сын отца Анатолия - Пискарев Серафим Анатольевич</a:t>
            </a:r>
            <a:endParaRPr lang="ru-RU" sz="2000">
              <a:solidFill>
                <a:srgbClr val="C1BD03"/>
              </a:solidFill>
            </a:endParaRPr>
          </a:p>
        </p:txBody>
      </p:sp>
      <p:sp>
        <p:nvSpPr>
          <p:cNvPr id="28679" name="Rectangle 3"/>
          <p:cNvSpPr txBox="1">
            <a:spLocks noChangeArrowheads="1"/>
          </p:cNvSpPr>
          <p:nvPr/>
        </p:nvSpPr>
        <p:spPr bwMode="auto">
          <a:xfrm>
            <a:off x="611188" y="1125538"/>
            <a:ext cx="41767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>
                <a:solidFill>
                  <a:srgbClr val="800000"/>
                </a:solidFill>
              </a:rPr>
              <a:t> </a:t>
            </a:r>
            <a:r>
              <a:rPr lang="ru-RU" sz="2000">
                <a:solidFill>
                  <a:srgbClr val="800000"/>
                </a:solidFill>
              </a:rPr>
              <a:t>Матушка отца Анатолия Анна Григорьевна Пискарева</a:t>
            </a:r>
            <a:br>
              <a:rPr lang="ru-RU" sz="2000">
                <a:solidFill>
                  <a:srgbClr val="800000"/>
                </a:solidFill>
              </a:rPr>
            </a:br>
            <a:r>
              <a:rPr lang="ru-RU" sz="2000">
                <a:solidFill>
                  <a:srgbClr val="800000"/>
                </a:solidFill>
              </a:rPr>
              <a:t>с дочерью и внуками</a:t>
            </a:r>
          </a:p>
        </p:txBody>
      </p:sp>
      <p:pic>
        <p:nvPicPr>
          <p:cNvPr id="28680" name="Picture 14" descr="жена Пискаре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2781300"/>
            <a:ext cx="3889375" cy="2513013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  <p:pic>
        <p:nvPicPr>
          <p:cNvPr id="28681" name="Picture 15" descr="сын Пискаре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7588" y="333375"/>
            <a:ext cx="4049712" cy="5543550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699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8" descr="IMG_13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500438"/>
            <a:ext cx="3922713" cy="294322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9702" name="Picture 9" descr="IMG_13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188913"/>
            <a:ext cx="3816350" cy="2862262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9703" name="Picture 14" descr="IMG_13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263" y="1052513"/>
            <a:ext cx="3113087" cy="414972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29704" name="Rectangle 16"/>
          <p:cNvSpPr>
            <a:spLocks noChangeArrowheads="1"/>
          </p:cNvSpPr>
          <p:nvPr/>
        </p:nvSpPr>
        <p:spPr bwMode="auto">
          <a:xfrm>
            <a:off x="5148263" y="5445125"/>
            <a:ext cx="33829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800000"/>
                </a:solidFill>
              </a:rPr>
              <a:t>Здесь стоял барский дом, от которого теперь ничего не осталось</a:t>
            </a:r>
            <a:br>
              <a:rPr lang="ru-RU" sz="1400">
                <a:solidFill>
                  <a:srgbClr val="800000"/>
                </a:solidFill>
              </a:rPr>
            </a:br>
            <a:endParaRPr lang="ru-RU" sz="1400">
              <a:solidFill>
                <a:srgbClr val="800000"/>
              </a:solidFill>
            </a:endParaRPr>
          </a:p>
        </p:txBody>
      </p:sp>
      <p:sp>
        <p:nvSpPr>
          <p:cNvPr id="29705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284538"/>
            <a:ext cx="4679950" cy="73025"/>
          </a:xfrm>
        </p:spPr>
        <p:txBody>
          <a:bodyPr/>
          <a:lstStyle/>
          <a:p>
            <a:pPr algn="l" eaLnBrk="1" hangingPunct="1"/>
            <a:r>
              <a:rPr lang="ru-RU" sz="1400" smtClean="0">
                <a:solidFill>
                  <a:srgbClr val="993300"/>
                </a:solidFill>
              </a:rPr>
              <a:t>Панорама окрестностей с Московкиной горы</a:t>
            </a:r>
            <a:r>
              <a:rPr lang="ru-RU" sz="1600" smtClean="0">
                <a:solidFill>
                  <a:srgbClr val="993300"/>
                </a:solidFill>
              </a:rPr>
              <a:t/>
            </a:r>
            <a:br>
              <a:rPr lang="ru-RU" sz="1600" smtClean="0">
                <a:solidFill>
                  <a:srgbClr val="993300"/>
                </a:solidFill>
              </a:rPr>
            </a:br>
            <a:endParaRPr lang="ru-RU" sz="1600" smtClean="0">
              <a:solidFill>
                <a:srgbClr val="993300"/>
              </a:solidFill>
            </a:endParaRPr>
          </a:p>
        </p:txBody>
      </p:sp>
      <p:sp>
        <p:nvSpPr>
          <p:cNvPr id="29706" name="Rectangle 13"/>
          <p:cNvSpPr>
            <a:spLocks noChangeArrowheads="1"/>
          </p:cNvSpPr>
          <p:nvPr/>
        </p:nvSpPr>
        <p:spPr bwMode="auto">
          <a:xfrm>
            <a:off x="1331913" y="6432550"/>
            <a:ext cx="1574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rgbClr val="800000"/>
                </a:solidFill>
              </a:rPr>
              <a:t>Московкина гора</a:t>
            </a:r>
            <a:br>
              <a:rPr lang="ru-RU" sz="1400">
                <a:solidFill>
                  <a:srgbClr val="800000"/>
                </a:solidFill>
              </a:rPr>
            </a:br>
            <a:endParaRPr lang="ru-RU" sz="1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3072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8263" y="1484313"/>
            <a:ext cx="3203575" cy="3097212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Жители села Княжево утверждают, что в барском доме на Московкиной горе было явление Богородицы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24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явление Богородиц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620713"/>
            <a:ext cx="4046537" cy="511333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0_3b7d4_96464cf4_X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0"/>
            <a:ext cx="9540876" cy="7129463"/>
          </a:xfrm>
        </p:spPr>
      </p:pic>
      <p:sp>
        <p:nvSpPr>
          <p:cNvPr id="31746" name="Rectangle 8"/>
          <p:cNvSpPr>
            <a:spLocks noGrp="1" noChangeArrowheads="1"/>
          </p:cNvSpPr>
          <p:nvPr>
            <p:ph sz="quarter" idx="4294967295"/>
          </p:nvPr>
        </p:nvSpPr>
        <p:spPr>
          <a:xfrm>
            <a:off x="179388" y="333375"/>
            <a:ext cx="4471987" cy="6524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400" b="1" smtClean="0">
                <a:solidFill>
                  <a:srgbClr val="800000"/>
                </a:solidFill>
              </a:rPr>
              <a:t>        </a:t>
            </a:r>
            <a:endParaRPr lang="ru-RU" sz="2000" smtClean="0">
              <a:solidFill>
                <a:srgbClr val="800000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219700" y="1484313"/>
            <a:ext cx="313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i="1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31748" name="Picture 8" descr="рубят икон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3960812" cy="255587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31749" name="Rectangle 16"/>
          <p:cNvSpPr>
            <a:spLocks noChangeArrowheads="1"/>
          </p:cNvSpPr>
          <p:nvPr/>
        </p:nvSpPr>
        <p:spPr bwMode="auto">
          <a:xfrm>
            <a:off x="4932363" y="3141663"/>
            <a:ext cx="33829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800000"/>
                </a:solidFill>
              </a:rPr>
              <a:t>Иконы рубили топором, топили ими печь и давили машинами</a:t>
            </a:r>
          </a:p>
        </p:txBody>
      </p:sp>
      <p:pic>
        <p:nvPicPr>
          <p:cNvPr id="31750" name="Picture 10" descr="разрушают хра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030663"/>
            <a:ext cx="3744913" cy="282733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1751" name="Picture 11" descr="падает колоко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1916113"/>
            <a:ext cx="3960813" cy="2970212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31752" name="Rectangle 16"/>
          <p:cNvSpPr>
            <a:spLocks noChangeArrowheads="1"/>
          </p:cNvSpPr>
          <p:nvPr/>
        </p:nvSpPr>
        <p:spPr bwMode="auto">
          <a:xfrm>
            <a:off x="755650" y="5157788"/>
            <a:ext cx="3382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800000"/>
                </a:solidFill>
              </a:rPr>
              <a:t>Судьба колокола Казанского храма неизвестна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37288"/>
            <a:ext cx="9144000" cy="620712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Защитить Казанскую церковь от разорения никто не решился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87450" y="3857625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8" descr="Фото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60350"/>
            <a:ext cx="7850188" cy="588962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6021388"/>
            <a:ext cx="6264275" cy="576262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Дорога на Котовское водохранилище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8" descr="IMG_12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8913"/>
            <a:ext cx="7345362" cy="571182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6138863"/>
            <a:ext cx="5903912" cy="719137"/>
          </a:xfrm>
        </p:spPr>
        <p:txBody>
          <a:bodyPr/>
          <a:lstStyle/>
          <a:p>
            <a:pPr algn="l" eaLnBrk="1" hangingPunct="1"/>
            <a:r>
              <a:rPr lang="ru-RU" sz="2000" smtClean="0">
                <a:solidFill>
                  <a:srgbClr val="800000"/>
                </a:solidFill>
              </a:rPr>
              <a:t>В   этом   доме  жила   семья  Смирновых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0" y="4005263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819" name="Picture 8" descr="IMG_1360"/>
          <p:cNvPicPr>
            <a:picLocks noChangeAspect="1" noChangeArrowheads="1"/>
          </p:cNvPicPr>
          <p:nvPr/>
        </p:nvPicPr>
        <p:blipFill>
          <a:blip r:embed="rId2"/>
          <a:srcRect r="15816" b="22835"/>
          <a:stretch>
            <a:fillRect/>
          </a:stretch>
        </p:blipFill>
        <p:spPr bwMode="auto">
          <a:xfrm>
            <a:off x="323850" y="260350"/>
            <a:ext cx="8569325" cy="5894388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358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716463" y="1412875"/>
            <a:ext cx="3959225" cy="5762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00000"/>
                </a:solidFill>
              </a:rPr>
              <a:t>Накануне взрыва Богородица оплакивала Свой храм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03800" y="2492375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844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 descr="Богородица плачет о храм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692150"/>
            <a:ext cx="4013200" cy="511175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5847" name="Picture 9" descr="Mary-2-Zeitoun-Egypt-1968-1024x6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997200"/>
            <a:ext cx="4176712" cy="2789238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0_3b7d4_96464cf4_X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0"/>
            <a:ext cx="9540875" cy="7129463"/>
          </a:xfr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71550" y="2205038"/>
            <a:ext cx="3600450" cy="3286125"/>
          </a:xfrm>
        </p:spPr>
        <p:txBody>
          <a:bodyPr/>
          <a:lstStyle/>
          <a:p>
            <a:pPr algn="l" eaLnBrk="1" hangingPunct="1"/>
            <a:r>
              <a:rPr lang="ru-RU" sz="2000" b="1" smtClean="0">
                <a:solidFill>
                  <a:srgbClr val="800000"/>
                </a:solidFill>
                <a:latin typeface="Times New Roman" pitchFamily="18" charset="0"/>
              </a:rPr>
              <a:t>Гипотеза: </a:t>
            </a: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чтобы получить целостное представление об истории сёл и сельского храма, надо не только изучать архивные документы, но и записывать воспоминания старожилов, позволяющие выявить и понять причины разного отношения к святыням России. </a:t>
            </a:r>
            <a:r>
              <a:rPr lang="ru-RU" sz="2000" smtClean="0">
                <a:solidFill>
                  <a:srgbClr val="800000"/>
                </a:solidFill>
              </a:rPr>
              <a:t/>
            </a:r>
            <a:br>
              <a:rPr lang="ru-RU" sz="2000" smtClean="0">
                <a:solidFill>
                  <a:srgbClr val="800000"/>
                </a:solidFill>
              </a:rPr>
            </a:b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  <a:t/>
            </a:r>
            <a:b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</a:b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  <a:t/>
            </a:r>
            <a:b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rgbClr val="800000"/>
                </a:solidFill>
              </a:rPr>
              <a:t>Цель:</a:t>
            </a:r>
            <a:r>
              <a:rPr lang="ru-RU" sz="2000" smtClean="0">
                <a:solidFill>
                  <a:srgbClr val="800000"/>
                </a:solidFill>
              </a:rPr>
              <a:t> </a:t>
            </a: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  <a:t>Изучить историю существования </a:t>
            </a:r>
            <a:r>
              <a:rPr lang="ru-RU" sz="2000" smtClean="0">
                <a:solidFill>
                  <a:srgbClr val="800000"/>
                </a:solidFill>
              </a:rPr>
              <a:t>церкви Казанской иконы Божьей Матери на развилке сел Княжево Ковальское и Арапское. </a:t>
            </a: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  <a:t/>
            </a:r>
            <a:b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</a:br>
            <a: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  <a:t/>
            </a:r>
            <a:br>
              <a:rPr lang="ru-RU" sz="2000" smtClean="0">
                <a:solidFill>
                  <a:srgbClr val="800000"/>
                </a:solidFill>
                <a:latin typeface="Times New Roman" pitchFamily="18" charset="0"/>
              </a:rPr>
            </a:br>
            <a:endParaRPr lang="ru-RU" sz="2000" smtClean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508625" y="476250"/>
            <a:ext cx="27733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i="1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4787900" y="4652963"/>
            <a:ext cx="399573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i="1">
                <a:solidFill>
                  <a:srgbClr val="800000"/>
                </a:solidFill>
              </a:rPr>
              <a:t>Исторические места рядом с домом!</a:t>
            </a:r>
          </a:p>
        </p:txBody>
      </p:sp>
      <p:pic>
        <p:nvPicPr>
          <p:cNvPr id="18437" name="Picture 9" descr="IMG_13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96975"/>
            <a:ext cx="4249737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368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4292600"/>
            <a:ext cx="3203575" cy="1079500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Прозвучало три взрыва и стены казанского храма превратились в щебенку…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6868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73405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 descr="взрыв хра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15888"/>
            <a:ext cx="3887787" cy="362585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6871" name="Picture 9" descr="щебенка от храм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716338"/>
            <a:ext cx="4103687" cy="298608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36872" name="Rectangle 3"/>
          <p:cNvSpPr>
            <a:spLocks noChangeArrowheads="1"/>
          </p:cNvSpPr>
          <p:nvPr/>
        </p:nvSpPr>
        <p:spPr bwMode="auto">
          <a:xfrm>
            <a:off x="5292725" y="1700213"/>
            <a:ext cx="3203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>
                <a:solidFill>
                  <a:srgbClr val="800000"/>
                </a:solidFill>
              </a:rPr>
              <a:t>Щебенку использовали для насыпи при строительстве Котовского водохранилища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378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8263" y="1484313"/>
            <a:ext cx="3203575" cy="3097212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Местных жителей в селах Княжево, Ковальское и Арапское становится все меньше и меньше.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7892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 descr="IMG_13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88913"/>
            <a:ext cx="3887787" cy="291623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7895" name="Picture 9" descr="IMG_13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3644900"/>
            <a:ext cx="3960813" cy="2970213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315913"/>
            <a:ext cx="9575801" cy="7173913"/>
          </a:xfrm>
        </p:spPr>
      </p:pic>
      <p:sp>
        <p:nvSpPr>
          <p:cNvPr id="389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6237288"/>
            <a:ext cx="4140200" cy="358775"/>
          </a:xfrm>
        </p:spPr>
        <p:txBody>
          <a:bodyPr/>
          <a:lstStyle/>
          <a:p>
            <a:pPr algn="l" eaLnBrk="1" hangingPunct="1"/>
            <a:r>
              <a:rPr lang="ru-RU" sz="1800" smtClean="0">
                <a:solidFill>
                  <a:srgbClr val="800000"/>
                </a:solidFill>
              </a:rPr>
              <a:t>Супруга Варникова Евгения - Анна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59338" y="3644900"/>
            <a:ext cx="39290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916" name="Picture 8" descr="IMG_13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0"/>
            <a:ext cx="3960812" cy="2970213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8917" name="Picture 10" descr="IMG_13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3960813" cy="2970212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38918" name="Picture 11" descr="IMG_135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88913"/>
            <a:ext cx="4049712" cy="540067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sp>
        <p:nvSpPr>
          <p:cNvPr id="38919" name="Rectangle 12"/>
          <p:cNvSpPr>
            <a:spLocks noChangeArrowheads="1"/>
          </p:cNvSpPr>
          <p:nvPr/>
        </p:nvSpPr>
        <p:spPr bwMode="auto">
          <a:xfrm>
            <a:off x="1258888" y="2924175"/>
            <a:ext cx="21240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>Варников Евгений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/>
            </a:r>
            <a:br>
              <a:rPr lang="ru-RU">
                <a:solidFill>
                  <a:srgbClr val="800000"/>
                </a:solidFill>
              </a:rPr>
            </a:br>
            <a:endParaRPr lang="ru-RU">
              <a:solidFill>
                <a:srgbClr val="800000"/>
              </a:solidFill>
            </a:endParaRPr>
          </a:p>
        </p:txBody>
      </p:sp>
      <p:sp>
        <p:nvSpPr>
          <p:cNvPr id="38920" name="Rectangle 13"/>
          <p:cNvSpPr>
            <a:spLocks noChangeArrowheads="1"/>
          </p:cNvSpPr>
          <p:nvPr/>
        </p:nvSpPr>
        <p:spPr bwMode="auto">
          <a:xfrm>
            <a:off x="5292725" y="5942013"/>
            <a:ext cx="3014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>Иконы в доме Варниковых</a:t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/>
            </a:r>
            <a:br>
              <a:rPr lang="ru-RU">
                <a:solidFill>
                  <a:srgbClr val="800000"/>
                </a:solidFill>
              </a:rPr>
            </a:br>
            <a:endParaRPr lang="ru-RU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6"/>
          <p:cNvSpPr>
            <a:spLocks noChangeArrowheads="1"/>
          </p:cNvSpPr>
          <p:nvPr/>
        </p:nvSpPr>
        <p:spPr bwMode="auto">
          <a:xfrm>
            <a:off x="395288" y="23320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800"/>
          </a:p>
        </p:txBody>
      </p:sp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395288" y="23320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800"/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395288" y="2332038"/>
            <a:ext cx="4038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800"/>
          </a:p>
        </p:txBody>
      </p:sp>
      <p:pic>
        <p:nvPicPr>
          <p:cNvPr id="39940" name="Picture 15" descr="image?t=0&amp;bid=771610704468&amp;id=771610704468&amp;plc=WEB&amp;tkn=UiZEsJloL6fgLQA9w5HDx6-8A8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640763" cy="5364162"/>
          </a:xfrm>
          <a:prstGeom prst="rect">
            <a:avLst/>
          </a:prstGeom>
          <a:noFill/>
          <a:ln w="38100">
            <a:solidFill>
              <a:srgbClr val="666633"/>
            </a:solidFill>
            <a:miter lim="800000"/>
            <a:headEnd/>
            <a:tailEnd/>
          </a:ln>
        </p:spPr>
      </p:pic>
      <p:sp>
        <p:nvSpPr>
          <p:cNvPr id="3994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5949950"/>
            <a:ext cx="6985000" cy="765175"/>
          </a:xfrm>
        </p:spPr>
        <p:txBody>
          <a:bodyPr/>
          <a:lstStyle/>
          <a:p>
            <a:r>
              <a:rPr lang="ru-RU" sz="2000" smtClean="0">
                <a:solidFill>
                  <a:srgbClr val="800000"/>
                </a:solidFill>
              </a:rPr>
              <a:t>Деревянный крест сияет золотом. За ним просматриваются  очертания храма.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409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8263" y="1844675"/>
            <a:ext cx="3203575" cy="3097213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Строительство нового храма ведет Варников Геннадий Евгеньевич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03800" y="2492375"/>
            <a:ext cx="39290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64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49938"/>
            <a:ext cx="424815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2481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8" descr="Фот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475" y="333375"/>
            <a:ext cx="3970338" cy="597535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71450"/>
            <a:ext cx="9575801" cy="7173913"/>
          </a:xfrm>
        </p:spPr>
      </p:pic>
      <p:sp>
        <p:nvSpPr>
          <p:cNvPr id="419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148263" y="4508500"/>
            <a:ext cx="3527425" cy="1008063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rgbClr val="800000"/>
                </a:solidFill>
              </a:rPr>
              <a:t>Первый молебен у нового Казанского храма на развилке сел Княжево, Арапское и Ковальское отслужил настоятель Иверского храма в селе Сухотинка иерей Александр.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43438" y="5805488"/>
            <a:ext cx="39290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4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</a:br>
            <a:endParaRPr lang="ru-RU" sz="1400" i="1" kern="0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988" name="Picture 8" descr="IMG000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5888"/>
            <a:ext cx="4103687" cy="3078162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41989" name="Picture 9" descr="IMG0009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573463"/>
            <a:ext cx="4032250" cy="3024187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41990" name="Picture 10" descr="IMG0008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50813"/>
            <a:ext cx="4032250" cy="302577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presentation-background-2_210888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938"/>
            <a:ext cx="9144000" cy="6850062"/>
          </a:xfrm>
        </p:spPr>
      </p:pic>
      <p:sp>
        <p:nvSpPr>
          <p:cNvPr id="43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1341438"/>
            <a:ext cx="4356100" cy="2735262"/>
          </a:xfrm>
        </p:spPr>
        <p:txBody>
          <a:bodyPr/>
          <a:lstStyle/>
          <a:p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/>
            </a:r>
            <a:br>
              <a:rPr lang="ru-RU" sz="2000" b="1" smtClean="0">
                <a:solidFill>
                  <a:srgbClr val="800000"/>
                </a:solidFill>
              </a:rPr>
            </a:br>
            <a:r>
              <a:rPr lang="ru-RU" sz="2000" b="1" smtClean="0">
                <a:solidFill>
                  <a:srgbClr val="800000"/>
                </a:solidFill>
              </a:rPr>
              <a:t>Вывод:</a:t>
            </a:r>
            <a:r>
              <a:rPr lang="ru-RU" sz="2000" smtClean="0"/>
              <a:t> </a:t>
            </a:r>
            <a:r>
              <a:rPr lang="ru-RU" sz="20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работая над проектом, мы познакомились с исторической литературой и архивными документами по истории трёх сел и одного храма и пришли к выводу, что хорошим дополнением к работе стали воспоминания старожилов села. Они помогли понять причины разорения и запустения сёл, их постепенное исчезновение на карте малой родины и увидеть пути духовного возрождения Тамбовской глубинки. Таким образом, подтвердилось предположение о том, что воспоминания старожилов, наряду с историческими документами, помогают воссоздать целостную картину жизни сёл. Гипотеза подтвердилась.</a:t>
            </a:r>
            <a:br>
              <a:rPr lang="ru-RU" sz="20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smtClean="0"/>
              <a:t/>
            </a:r>
            <a:br>
              <a:rPr lang="ru-RU" sz="2000" b="1" smtClean="0"/>
            </a:br>
            <a:r>
              <a:rPr lang="ru-RU" sz="2000" smtClean="0">
                <a:solidFill>
                  <a:srgbClr val="800000"/>
                </a:solidFill>
              </a:rPr>
              <a:t/>
            </a:r>
            <a:br>
              <a:rPr lang="ru-RU" sz="2000" smtClean="0">
                <a:solidFill>
                  <a:srgbClr val="800000"/>
                </a:solidFill>
              </a:rPr>
            </a:br>
            <a:endParaRPr lang="ru-RU" sz="2000" smtClean="0">
              <a:solidFill>
                <a:srgbClr val="800000"/>
              </a:solidFill>
            </a:endParaRPr>
          </a:p>
        </p:txBody>
      </p:sp>
      <p:pic>
        <p:nvPicPr>
          <p:cNvPr id="43011" name="Picture 8" descr="IMG001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33375"/>
            <a:ext cx="4643437" cy="619125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0_3b7d4_96464cf4_X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-171450"/>
            <a:ext cx="9542463" cy="7250113"/>
          </a:xfrm>
        </p:spPr>
      </p:pic>
      <p:sp>
        <p:nvSpPr>
          <p:cNvPr id="44034" name="Rectangle 3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42988" y="1268413"/>
            <a:ext cx="3241675" cy="3744912"/>
          </a:xfrm>
        </p:spPr>
        <p:txBody>
          <a:bodyPr/>
          <a:lstStyle/>
          <a:p>
            <a:pPr algn="l" eaLnBrk="1" hangingPunct="1"/>
            <a:r>
              <a:rPr lang="ru-RU" sz="1600" b="1" smtClean="0">
                <a:solidFill>
                  <a:srgbClr val="800000"/>
                </a:solidFill>
              </a:rPr>
              <a:t>Информационные ресурсы:</a:t>
            </a:r>
            <a:r>
              <a:rPr lang="ru-RU" sz="1600" smtClean="0">
                <a:solidFill>
                  <a:srgbClr val="800000"/>
                </a:solidFill>
              </a:rPr>
              <a:t/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/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Литература: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«Святыни Тамбовской        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   епархии» В. Кученковой;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«Забытые тайны старой  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   рукописи» А.Н. Литовский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/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Воспоминания: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Пискаревой З.С.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Варниковой Ю.Н.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Алпатской Л.И.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Коровушкиной Т.А.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Тагановой Ю.В.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/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Архивные документы: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Архивная справка – архивное 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  уголовное дело №Р-10979;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- Архивные данные, 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  размещенные на интернет  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>  сайте ТАМБОВГРАД.РУ;</a:t>
            </a:r>
            <a:br>
              <a:rPr lang="ru-RU" sz="1600" smtClean="0">
                <a:solidFill>
                  <a:srgbClr val="800000"/>
                </a:solidFill>
              </a:rPr>
            </a:br>
            <a:r>
              <a:rPr lang="ru-RU" sz="1600" smtClean="0">
                <a:solidFill>
                  <a:srgbClr val="800000"/>
                </a:solidFill>
              </a:rPr>
              <a:t/>
            </a:r>
            <a:br>
              <a:rPr lang="ru-RU" sz="1600" smtClean="0">
                <a:solidFill>
                  <a:srgbClr val="800000"/>
                </a:solidFill>
              </a:rPr>
            </a:br>
            <a:endParaRPr lang="ru-RU" sz="1600" smtClean="0">
              <a:solidFill>
                <a:srgbClr val="800000"/>
              </a:solidFill>
            </a:endParaRPr>
          </a:p>
        </p:txBody>
      </p:sp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4787900" y="5300663"/>
            <a:ext cx="39608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/>
            </a:r>
            <a:br>
              <a:rPr lang="ru-RU">
                <a:solidFill>
                  <a:srgbClr val="800000"/>
                </a:solidFill>
              </a:rPr>
            </a:br>
            <a:r>
              <a:rPr lang="ru-RU">
                <a:solidFill>
                  <a:srgbClr val="800000"/>
                </a:solidFill>
              </a:rPr>
              <a:t/>
            </a:r>
            <a:br>
              <a:rPr lang="ru-RU">
                <a:solidFill>
                  <a:srgbClr val="800000"/>
                </a:solidFill>
              </a:rPr>
            </a:br>
            <a:endParaRPr lang="ru-RU">
              <a:solidFill>
                <a:srgbClr val="800000"/>
              </a:solidFill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5076825" y="3213100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3300"/>
                </a:solidFill>
              </a:rPr>
              <a:t>Спасибо за внимание!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1038225" y="620713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>-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947738" y="46355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800000"/>
                </a:solidFill>
              </a:rPr>
              <a:t/>
            </a:r>
            <a:br>
              <a:rPr lang="ru-RU">
                <a:solidFill>
                  <a:srgbClr val="800000"/>
                </a:solidFill>
              </a:rPr>
            </a:br>
            <a:endParaRPr lang="ru-RU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0_3b7d4_96464cf4_X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00013"/>
            <a:ext cx="9540876" cy="7129463"/>
          </a:xfrm>
        </p:spPr>
      </p:pic>
      <p:sp>
        <p:nvSpPr>
          <p:cNvPr id="19458" name="Rectangle 8"/>
          <p:cNvSpPr>
            <a:spLocks noGrp="1" noChangeArrowheads="1"/>
          </p:cNvSpPr>
          <p:nvPr>
            <p:ph sz="quarter" idx="3"/>
          </p:nvPr>
        </p:nvSpPr>
        <p:spPr>
          <a:xfrm>
            <a:off x="179388" y="333375"/>
            <a:ext cx="4471987" cy="6524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400" b="1" smtClean="0">
                <a:solidFill>
                  <a:srgbClr val="800000"/>
                </a:solidFill>
              </a:rPr>
              <a:t>        </a:t>
            </a:r>
            <a:r>
              <a:rPr lang="ru-RU" sz="2000" b="1" smtClean="0">
                <a:solidFill>
                  <a:srgbClr val="800000"/>
                </a:solidFill>
              </a:rPr>
              <a:t>Задачи:</a:t>
            </a:r>
            <a:r>
              <a:rPr lang="ru-RU" sz="2000" smtClean="0">
                <a:solidFill>
                  <a:srgbClr val="800000"/>
                </a:solidFill>
              </a:rPr>
              <a:t> </a:t>
            </a:r>
            <a:br>
              <a:rPr lang="ru-RU" sz="2000" smtClean="0">
                <a:solidFill>
                  <a:srgbClr val="800000"/>
                </a:solidFill>
              </a:rPr>
            </a:br>
            <a:r>
              <a:rPr lang="ru-RU" sz="2000" smtClean="0">
                <a:solidFill>
                  <a:srgbClr val="800000"/>
                </a:solidFill>
              </a:rPr>
              <a:t>-познакомиться с сохранившимися архивными документами о селе Княжево </a:t>
            </a:r>
            <a:br>
              <a:rPr lang="ru-RU" sz="2000" smtClean="0">
                <a:solidFill>
                  <a:srgbClr val="800000"/>
                </a:solidFill>
              </a:rPr>
            </a:br>
            <a:r>
              <a:rPr lang="ru-RU" sz="2000" smtClean="0">
                <a:solidFill>
                  <a:srgbClr val="800000"/>
                </a:solidFill>
              </a:rPr>
              <a:t>-встретиться и побеседовать  о храме с жителями села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>
                <a:solidFill>
                  <a:srgbClr val="800000"/>
                </a:solidFill>
              </a:rPr>
              <a:t>-изучить информацию о храме в честь Казанской иконы Божьей Матери, воспользовавшись интернет ресурсами</a:t>
            </a:r>
            <a:br>
              <a:rPr lang="ru-RU" sz="2000" smtClean="0">
                <a:solidFill>
                  <a:srgbClr val="800000"/>
                </a:solidFill>
              </a:rPr>
            </a:br>
            <a:r>
              <a:rPr lang="ru-RU" sz="2000" smtClean="0">
                <a:solidFill>
                  <a:srgbClr val="800000"/>
                </a:solidFill>
              </a:rPr>
              <a:t>-познакомиться с книгами «Святыни Тамбовской епархии» В. Кученкова, «По святым местам Тамбовской области» иерей  В.Лисюнин, О.Ю. Левин, Толмачева Т.А., </a:t>
            </a:r>
            <a:br>
              <a:rPr lang="ru-RU" sz="2000" smtClean="0">
                <a:solidFill>
                  <a:srgbClr val="800000"/>
                </a:solidFill>
              </a:rPr>
            </a:br>
            <a:r>
              <a:rPr lang="ru-RU" sz="2000" smtClean="0">
                <a:solidFill>
                  <a:srgbClr val="800000"/>
                </a:solidFill>
              </a:rPr>
              <a:t>-составить презентацию по итогам работы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219700" y="1484313"/>
            <a:ext cx="313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i="1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19460" name="Picture 8" descr="везель"/>
          <p:cNvPicPr>
            <a:picLocks noGrp="1" noChangeAspect="1" noChangeArrowheads="1"/>
          </p:cNvPicPr>
          <p:nvPr>
            <p:ph type="title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5589588"/>
            <a:ext cx="3959225" cy="1406525"/>
          </a:xfrm>
        </p:spPr>
      </p:pic>
      <p:pic>
        <p:nvPicPr>
          <p:cNvPr id="19461" name="Picture 9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395922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IMG0011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1412875"/>
            <a:ext cx="3114675" cy="415290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6"/>
          <p:cNvSpPr>
            <a:spLocks noGrp="1" noChangeArrowheads="1"/>
          </p:cNvSpPr>
          <p:nvPr>
            <p:ph sz="quarter" idx="3"/>
          </p:nvPr>
        </p:nvSpPr>
        <p:spPr>
          <a:xfrm>
            <a:off x="179388" y="4508500"/>
            <a:ext cx="8964612" cy="16557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400" b="1" smtClean="0">
                <a:solidFill>
                  <a:srgbClr val="800000"/>
                </a:solidFill>
              </a:rPr>
              <a:t>    </a:t>
            </a:r>
          </a:p>
          <a:p>
            <a:pPr algn="ctr" eaLnBrk="1" hangingPunct="1">
              <a:buFontTx/>
              <a:buNone/>
            </a:pPr>
            <a:r>
              <a:rPr lang="ru-RU" sz="2000" b="1" smtClean="0">
                <a:solidFill>
                  <a:srgbClr val="800000"/>
                </a:solidFill>
              </a:rPr>
              <a:t>  Актуальность</a:t>
            </a:r>
          </a:p>
          <a:p>
            <a:pPr eaLnBrk="1" hangingPunct="1">
              <a:buFontTx/>
              <a:buNone/>
            </a:pPr>
            <a:r>
              <a:rPr lang="ru-RU" sz="2000" smtClean="0">
                <a:solidFill>
                  <a:srgbClr val="800000"/>
                </a:solidFill>
              </a:rPr>
              <a:t>     Старожилы сел Княжево, Ковальское и Арапское, очевидцы многих исторических событий,  уходят из жизни, поэтому  их рассказы и воспоминания, представляют большой интерес не только для краеведов, но и для нас, молодого поколения Тамбовщины.</a:t>
            </a:r>
          </a:p>
          <a:p>
            <a:pPr eaLnBrk="1" hangingPunct="1">
              <a:buFontTx/>
              <a:buNone/>
            </a:pPr>
            <a:endParaRPr lang="ru-RU" sz="2000" smtClean="0">
              <a:solidFill>
                <a:srgbClr val="800000"/>
              </a:solidFill>
            </a:endParaRPr>
          </a:p>
        </p:txBody>
      </p:sp>
      <p:pic>
        <p:nvPicPr>
          <p:cNvPr id="20482" name="Picture 9" descr="княжево+2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0763" cy="46101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0_3b7d4_96464cf4_X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-136525"/>
            <a:ext cx="9577388" cy="7265988"/>
          </a:xfrm>
        </p:spPr>
      </p:pic>
      <p:sp>
        <p:nvSpPr>
          <p:cNvPr id="215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4813"/>
            <a:ext cx="3600450" cy="5903912"/>
          </a:xfrm>
          <a:ln w="38100">
            <a:solidFill>
              <a:srgbClr val="808000"/>
            </a:solidFill>
          </a:ln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993300"/>
                </a:solidFill>
              </a:rPr>
              <a:t>Здесь когда-то стояли дома жителей села Княжево.</a:t>
            </a:r>
          </a:p>
        </p:txBody>
      </p:sp>
      <p:pic>
        <p:nvPicPr>
          <p:cNvPr id="21507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797425"/>
            <a:ext cx="36004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3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76250"/>
            <a:ext cx="36004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Фото0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60350"/>
            <a:ext cx="4032250" cy="3024188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1510" name="Picture 8" descr="Фото0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500438"/>
            <a:ext cx="4105275" cy="3079750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0_3b7d4_96464cf4_X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0"/>
            <a:ext cx="9540876" cy="7129463"/>
          </a:xfrm>
        </p:spPr>
      </p:pic>
      <p:sp>
        <p:nvSpPr>
          <p:cNvPr id="22530" name="Rectangle 8"/>
          <p:cNvSpPr>
            <a:spLocks noGrp="1" noChangeArrowheads="1"/>
          </p:cNvSpPr>
          <p:nvPr>
            <p:ph sz="quarter" idx="4294967295"/>
          </p:nvPr>
        </p:nvSpPr>
        <p:spPr>
          <a:xfrm>
            <a:off x="755650" y="1844675"/>
            <a:ext cx="3529013" cy="1439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000" b="1" smtClean="0">
                <a:solidFill>
                  <a:srgbClr val="800000"/>
                </a:solidFill>
              </a:rPr>
              <a:t>        Праздник</a:t>
            </a:r>
            <a:r>
              <a:rPr lang="ru-RU" sz="1400" b="1" smtClean="0">
                <a:solidFill>
                  <a:srgbClr val="800000"/>
                </a:solidFill>
              </a:rPr>
              <a:t> </a:t>
            </a:r>
            <a:r>
              <a:rPr lang="ru-RU" sz="2000" b="1" smtClean="0">
                <a:solidFill>
                  <a:srgbClr val="800000"/>
                </a:solidFill>
              </a:rPr>
              <a:t>Казанской иконы Божьей Матери отмечается 21 июля, 24 сентября и 4 ноября.  Этот праздник был престольным для храма, прихожанами которого были жители сел Княжево, Ковальское и Арапское 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219700" y="1484313"/>
            <a:ext cx="313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i="1">
              <a:solidFill>
                <a:srgbClr val="800000"/>
              </a:solidFill>
              <a:latin typeface="Times New Roman" pitchFamily="18" charset="0"/>
            </a:endParaRPr>
          </a:p>
        </p:txBody>
      </p:sp>
      <p:pic>
        <p:nvPicPr>
          <p:cNvPr id="22532" name="Picture 8" descr="везель"/>
          <p:cNvPicPr>
            <a:picLocks noGrp="1" noChangeAspect="1" noChangeArrowheads="1"/>
          </p:cNvPicPr>
          <p:nvPr>
            <p:ph type="title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5589588"/>
            <a:ext cx="3959225" cy="1406525"/>
          </a:xfrm>
        </p:spPr>
      </p:pic>
      <p:pic>
        <p:nvPicPr>
          <p:cNvPr id="22533" name="Picture 9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395922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Картинка 11 из 345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1268413"/>
            <a:ext cx="36639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0_3b7d4_96464cf4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80975" y="-100013"/>
            <a:ext cx="9540875" cy="7129463"/>
          </a:xfrm>
        </p:spPr>
      </p:pic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1773238"/>
            <a:ext cx="3529013" cy="274161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00000"/>
                </a:solidFill>
              </a:rPr>
              <a:t>Село Княжево в XVIII веке принадлежало князю Григорию Ивановичу Волконскому, по княжескому титулу которого и получило свое название. Села Арапское и Ковальское названы по фамилиям их владельцев - помещиц Араповой и Ковальской </a:t>
            </a:r>
            <a:br>
              <a:rPr lang="ru-RU" sz="2400" smtClean="0">
                <a:solidFill>
                  <a:srgbClr val="800000"/>
                </a:solidFill>
              </a:rPr>
            </a:br>
            <a:endParaRPr lang="ru-RU" sz="2400" smtClean="0">
              <a:solidFill>
                <a:srgbClr val="800000"/>
              </a:solidFill>
            </a:endParaRPr>
          </a:p>
        </p:txBody>
      </p:sp>
      <p:sp>
        <p:nvSpPr>
          <p:cNvPr id="23555" name="Прямоугольник 8"/>
          <p:cNvSpPr>
            <a:spLocks noChangeArrowheads="1"/>
          </p:cNvSpPr>
          <p:nvPr/>
        </p:nvSpPr>
        <p:spPr bwMode="auto">
          <a:xfrm>
            <a:off x="4716463" y="6381750"/>
            <a:ext cx="371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i="1">
              <a:solidFill>
                <a:srgbClr val="800000"/>
              </a:solidFill>
            </a:endParaRPr>
          </a:p>
        </p:txBody>
      </p:sp>
      <p:sp>
        <p:nvSpPr>
          <p:cNvPr id="23556" name="Прямоугольник 9"/>
          <p:cNvSpPr>
            <a:spLocks noChangeArrowheads="1"/>
          </p:cNvSpPr>
          <p:nvPr/>
        </p:nvSpPr>
        <p:spPr bwMode="auto">
          <a:xfrm>
            <a:off x="5076825" y="404813"/>
            <a:ext cx="36718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800000"/>
                </a:solidFill>
              </a:rPr>
              <a:t>Один из представителей рода Волконских князь Никита Федорович (первая четверть 18-го века) </a:t>
            </a:r>
          </a:p>
        </p:txBody>
      </p:sp>
      <p:pic>
        <p:nvPicPr>
          <p:cNvPr id="23557" name="Picture 11" descr="Неизвестный художник. Князь Никита Фёдорович Волконский. Первая четверть XVIII век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412875"/>
            <a:ext cx="40862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0_3b7d4_96464cf4_X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-100013"/>
            <a:ext cx="9396413" cy="7129463"/>
          </a:xfrm>
        </p:spPr>
      </p:pic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3600450" cy="5903912"/>
          </a:xfrm>
          <a:ln w="38100">
            <a:solidFill>
              <a:srgbClr val="808000"/>
            </a:solidFill>
          </a:ln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800000"/>
                </a:solidFill>
              </a:rPr>
              <a:t>Церковь Казанской Божьей Матери на развилке трех сел: Княжево, Арапское и Ковальское была построена на века.</a:t>
            </a:r>
            <a:endParaRPr lang="ru-RU" sz="2000" smtClean="0"/>
          </a:p>
        </p:txBody>
      </p:sp>
      <p:pic>
        <p:nvPicPr>
          <p:cNvPr id="24579" name="Picture 12" descr="везел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797425"/>
            <a:ext cx="36004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3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33375"/>
            <a:ext cx="36004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Храм 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4813"/>
            <a:ext cx="396557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0_3b7d4_96464cf4_X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2413" y="0"/>
            <a:ext cx="9575801" cy="7129463"/>
          </a:xfrm>
        </p:spPr>
      </p:pic>
      <p:sp>
        <p:nvSpPr>
          <p:cNvPr id="25602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404813"/>
            <a:ext cx="3600450" cy="2808287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800000"/>
                </a:solidFill>
              </a:rPr>
              <a:t/>
            </a:r>
            <a:br>
              <a:rPr lang="ru-RU" sz="2000" smtClean="0">
                <a:solidFill>
                  <a:srgbClr val="800000"/>
                </a:solidFill>
              </a:rPr>
            </a:br>
            <a:endParaRPr lang="ru-RU" sz="2000" smtClean="0"/>
          </a:p>
        </p:txBody>
      </p:sp>
      <p:sp>
        <p:nvSpPr>
          <p:cNvPr id="25603" name="Rectangle 5"/>
          <p:cNvSpPr txBox="1">
            <a:spLocks noChangeArrowheads="1"/>
          </p:cNvSpPr>
          <p:nvPr/>
        </p:nvSpPr>
        <p:spPr bwMode="auto">
          <a:xfrm>
            <a:off x="4857750" y="3429000"/>
            <a:ext cx="36718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i="1">
                <a:solidFill>
                  <a:srgbClr val="800000"/>
                </a:solidFill>
              </a:rPr>
              <a:t/>
            </a:r>
            <a:br>
              <a:rPr lang="ru-RU" sz="1400" i="1">
                <a:solidFill>
                  <a:srgbClr val="800000"/>
                </a:solidFill>
              </a:rPr>
            </a:br>
            <a:r>
              <a:rPr lang="ru-RU" sz="2400" i="1">
                <a:solidFill>
                  <a:srgbClr val="800000"/>
                </a:solidFill>
              </a:rPr>
              <a:t>Руководитель крестьянского восстания на Тамбовщине </a:t>
            </a:r>
          </a:p>
          <a:p>
            <a:pPr algn="ctr"/>
            <a:r>
              <a:rPr lang="ru-RU" sz="2400" i="1">
                <a:solidFill>
                  <a:srgbClr val="800000"/>
                </a:solidFill>
              </a:rPr>
              <a:t>Антонов А.С.</a:t>
            </a:r>
            <a:endParaRPr lang="ru-RU" sz="2400" i="1">
              <a:solidFill>
                <a:schemeClr val="tx2"/>
              </a:solidFill>
            </a:endParaRPr>
          </a:p>
        </p:txBody>
      </p:sp>
      <p:pic>
        <p:nvPicPr>
          <p:cNvPr id="25604" name="Picture 10" descr="22155_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4127500" cy="6429375"/>
          </a:xfrm>
          <a:prstGeom prst="rect">
            <a:avLst/>
          </a:prstGeom>
          <a:noFill/>
          <a:ln w="38100">
            <a:solidFill>
              <a:srgbClr val="808000"/>
            </a:solidFill>
            <a:miter lim="800000"/>
            <a:headEnd/>
            <a:tailEnd/>
          </a:ln>
        </p:spPr>
      </p:pic>
      <p:pic>
        <p:nvPicPr>
          <p:cNvPr id="25605" name="Picture 12" descr="вез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8913"/>
            <a:ext cx="424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вез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805488"/>
            <a:ext cx="424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402</Words>
  <Application>Microsoft Office PowerPoint</Application>
  <PresentationFormat>Экран (4:3)</PresentationFormat>
  <Paragraphs>61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Оформление по умолчанию</vt:lpstr>
      <vt:lpstr>Слайд 1</vt:lpstr>
      <vt:lpstr>Гипотеза: чтобы получить целостное представление об истории сёл и сельского храма, надо не только изучать архивные документы, но и записывать воспоминания старожилов, позволяющие выявить и понять причины разного отношения к святыням России.    Цель: Изучить историю существования церкви Казанской иконы Божьей Матери на развилке сел Княжево Ковальское и Арапское.   </vt:lpstr>
      <vt:lpstr>Слайд 3</vt:lpstr>
      <vt:lpstr>Слайд 4</vt:lpstr>
      <vt:lpstr>Здесь когда-то стояли дома жителей села Княжево.</vt:lpstr>
      <vt:lpstr>Слайд 6</vt:lpstr>
      <vt:lpstr>Село Княжево в XVIII веке принадлежало князю Григорию Ивановичу Волконскому, по княжескому титулу которого и получило свое название. Села Арапское и Ковальское названы по фамилиям их владельцев - помещиц Араповой и Ковальской  </vt:lpstr>
      <vt:lpstr>Церковь Казанской Божьей Матери на развилке трех сел: Княжево, Арапское и Ковальское была построена на века.</vt:lpstr>
      <vt:lpstr> </vt:lpstr>
      <vt:lpstr>Жители Тамбовской губернии </vt:lpstr>
      <vt:lpstr>Настоятель Казанского храма иерей Пискарев Анатолий Петрович</vt:lpstr>
      <vt:lpstr>Слайд 12</vt:lpstr>
      <vt:lpstr>Панорама окрестностей с Московкиной горы </vt:lpstr>
      <vt:lpstr>Жители села Княжево утверждают, что в барском доме на Московкиной горе было явление Богородицы</vt:lpstr>
      <vt:lpstr>Слайд 15</vt:lpstr>
      <vt:lpstr>Защитить Казанскую церковь от разорения никто не решился</vt:lpstr>
      <vt:lpstr>Дорога на Котовское водохранилище</vt:lpstr>
      <vt:lpstr>В   этом   доме  жила   семья  Смирновых</vt:lpstr>
      <vt:lpstr>Накануне взрыва Богородица оплакивала Свой храм</vt:lpstr>
      <vt:lpstr>Прозвучало три взрыва и стены казанского храма превратились в щебенку…</vt:lpstr>
      <vt:lpstr>Местных жителей в селах Княжево, Ковальское и Арапское становится все меньше и меньше.</vt:lpstr>
      <vt:lpstr>Супруга Варникова Евгения - Анна</vt:lpstr>
      <vt:lpstr>Деревянный крест сияет золотом. За ним просматриваются  очертания храма. </vt:lpstr>
      <vt:lpstr>Строительство нового храма ведет Варников Геннадий Евгеньевич </vt:lpstr>
      <vt:lpstr>Первый молебен у нового Казанского храма на развилке сел Княжево, Арапское и Ковальское отслужил настоятель Иверского храма в селе Сухотинка иерей Александр.</vt:lpstr>
      <vt:lpstr>      Вывод: работая над проектом, мы познакомились с исторической литературой и архивными документами по истории трёх сел и одного храма и пришли к выводу, что хорошим дополнением к работе стали воспоминания старожилов села. Они помогли понять причины разорения и запустения сёл, их постепенное исчезновение на карте малой родины и увидеть пути духовного возрождения Тамбовской глубинки. Таким образом, подтвердилось предположение о том, что воспоминания старожилов, наряду с историческими документами, помогают воссоздать целостную картину жизни сёл. Гипотеза подтвердилась.    </vt:lpstr>
      <vt:lpstr>Информационные ресурсы:  Литература:  - «Святыни Тамбовской             епархии» В. Кученковой; - «Забытые тайны старой       рукописи» А.Н. Литовский  Воспоминания: - Пискаревой З.С. - Варниковой Ю.Н. - Алпатской Л.И. - Коровушкиной Т.А. - Тагановой Ю.В.  Архивные документы: - Архивная справка – архивное     уголовное дело №Р-10979; - Архивные данные,     размещенные на интернет     сайте ТАМБОВГРАД.РУ;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ORG</cp:lastModifiedBy>
  <cp:revision>163</cp:revision>
  <dcterms:created xsi:type="dcterms:W3CDTF">2013-04-01T19:10:22Z</dcterms:created>
  <dcterms:modified xsi:type="dcterms:W3CDTF">2020-12-08T08:36:10Z</dcterms:modified>
</cp:coreProperties>
</file>